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79" r:id="rId3"/>
    <p:sldId id="323" r:id="rId4"/>
    <p:sldId id="382" r:id="rId5"/>
    <p:sldId id="342" r:id="rId6"/>
    <p:sldId id="380" r:id="rId7"/>
    <p:sldId id="327" r:id="rId8"/>
    <p:sldId id="259" r:id="rId9"/>
    <p:sldId id="372" r:id="rId10"/>
    <p:sldId id="373" r:id="rId11"/>
    <p:sldId id="381" r:id="rId12"/>
    <p:sldId id="369" r:id="rId13"/>
    <p:sldId id="374" r:id="rId14"/>
    <p:sldId id="370" r:id="rId15"/>
    <p:sldId id="348" r:id="rId16"/>
    <p:sldId id="376" r:id="rId17"/>
    <p:sldId id="368" r:id="rId18"/>
    <p:sldId id="343" r:id="rId19"/>
    <p:sldId id="282" r:id="rId20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B5C57D3-B781-4F1A-8DB4-A52FC0BEE7D1}">
          <p14:sldIdLst>
            <p14:sldId id="257"/>
            <p14:sldId id="379"/>
            <p14:sldId id="323"/>
            <p14:sldId id="382"/>
            <p14:sldId id="342"/>
            <p14:sldId id="380"/>
            <p14:sldId id="327"/>
            <p14:sldId id="259"/>
            <p14:sldId id="372"/>
            <p14:sldId id="373"/>
            <p14:sldId id="381"/>
            <p14:sldId id="369"/>
            <p14:sldId id="374"/>
            <p14:sldId id="370"/>
            <p14:sldId id="348"/>
            <p14:sldId id="376"/>
          </p14:sldIdLst>
        </p14:section>
        <p14:section name="Oddíl bez názvu" id="{9AE3A0F0-559A-4FDC-A907-164257FB81EA}">
          <p14:sldIdLst>
            <p14:sldId id="368"/>
            <p14:sldId id="34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nosová Lenka Mgr. (MPSV)" initials="RLM" lastIdx="5" clrIdx="0"/>
  <p:cmAuthor id="1" name="Vimpelová Lucie Ing." initials="VL" lastIdx="10" clrIdx="1"/>
  <p:cmAuthor id="2" name="Valová Kristýna Bc. (MPSV)" initials="VKB(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0" d="100"/>
          <a:sy n="60" d="100"/>
        </p:scale>
        <p:origin x="14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A5D9-7F93-4F80-9213-F382426CBE42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8A3B-00A0-4306-A9ED-7304E765D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08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4E9DD122-E565-40EA-B580-FF8FAF17794A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992E2AC2-7D4F-44A3-B4E1-18907BAC6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1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45" indent="-2857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991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188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385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581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778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974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171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F064480-4628-44FC-8C3E-CA66249040B6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15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60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16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1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17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7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18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45" indent="-2857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991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188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385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581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778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974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171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D841547-3CB9-4E02-B90A-9713C6FFF4CE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5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71F736C-B57A-436A-8DE8-68B65689EC09}" type="slidenum">
              <a:rPr lang="cs-CZ" altLang="cs-CZ" smtClean="0">
                <a:latin typeface="Times New Roman" pitchFamily="18" charset="0"/>
              </a:rPr>
              <a:pPr/>
              <a:t>7</a:t>
            </a:fld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45" indent="-2857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991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188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385" indent="-22859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581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778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974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171" indent="-2285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4FBD8FB-B519-4DA2-8B72-7933A00F8471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9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53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10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12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3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13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7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457" indent="-29844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554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7975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397" indent="-23971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1459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71790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28986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86184" indent="-2397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A2853CF-DFE5-46A7-8BED-CEA915F31A5B}" type="slidenum">
              <a:rPr lang="cs-CZ" altLang="cs-CZ" smtClean="0">
                <a:latin typeface="Times New Roman" pitchFamily="18" charset="0"/>
              </a:rPr>
              <a:pPr/>
              <a:t>14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7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35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47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1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84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91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0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16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4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3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79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08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3C4-214D-47D3-9784-38C15165B614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2D59-5C21-489F-B7C0-C57058FB0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8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ace@mpsv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psv.cz/strategie-socialniho-zaclenovani-2021-203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eurotopiacz.cz/co-delame/podpora-pestounskym-rodin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BARA\MPSV-manualall\pptsablona\uvod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771800" y="1124744"/>
            <a:ext cx="604867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cs-CZ" altLang="cs-CZ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cs-CZ" altLang="cs-CZ" sz="2400" b="1" dirty="0">
                <a:solidFill>
                  <a:srgbClr val="000099"/>
                </a:solidFill>
                <a:latin typeface="Arial" panose="020B0604020202020204" pitchFamily="34" charset="0"/>
              </a:rPr>
              <a:t>Preventivní aktivity pro rodiny s dětmi 0–6 let ze sociálně znevýhodněného prostředí</a:t>
            </a:r>
          </a:p>
          <a:p>
            <a:pPr algn="ctr">
              <a:spcBef>
                <a:spcPct val="50000"/>
              </a:spcBef>
              <a:buNone/>
            </a:pPr>
            <a:r>
              <a:rPr lang="cs-CZ" altLang="cs-CZ" sz="1600" b="1" dirty="0">
                <a:solidFill>
                  <a:srgbClr val="000099"/>
                </a:solidFill>
                <a:latin typeface="Arial" panose="020B0604020202020204" pitchFamily="34" charset="0"/>
              </a:rPr>
              <a:t>workshop 25. 6. 2024</a:t>
            </a:r>
            <a:endParaRPr lang="en-US" altLang="cs-CZ" sz="16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cs-CZ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539552" y="4342368"/>
            <a:ext cx="806489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cs-CZ" sz="2000" b="1" dirty="0">
                <a:solidFill>
                  <a:srgbClr val="000066"/>
                </a:solidFill>
                <a:latin typeface="Arial" panose="020B0604020202020204" pitchFamily="34" charset="0"/>
              </a:rPr>
              <a:t>Oddělení sociální integrace Ministerstva práce a sociálních věcí</a:t>
            </a:r>
          </a:p>
          <a:p>
            <a:pPr algn="ctr">
              <a:spcBef>
                <a:spcPct val="50000"/>
              </a:spcBef>
              <a:buNone/>
            </a:pPr>
            <a:r>
              <a:rPr lang="cs-CZ" altLang="cs-CZ" sz="2000" dirty="0">
                <a:latin typeface="Times New Roman" pitchFamily="18" charset="0"/>
              </a:rPr>
              <a:t>    </a:t>
            </a:r>
            <a:endParaRPr lang="cs-CZ" altLang="cs-CZ" sz="2000" b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5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786161" y="628634"/>
            <a:ext cx="7859712" cy="83099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„Vytváříme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multilevelovou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službu, podporujeme rodinu již před narozením dítěte.“</a:t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684058" y="1533914"/>
            <a:ext cx="7772400" cy="488224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786A7B9-01B0-489D-86D0-6C5B456BCED0}"/>
              </a:ext>
            </a:extLst>
          </p:cNvPr>
          <p:cNvSpPr/>
          <p:nvPr/>
        </p:nvSpPr>
        <p:spPr>
          <a:xfrm>
            <a:off x="1147387" y="1289953"/>
            <a:ext cx="756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0FB620-EDBE-9375-5217-788C9EAB9505}"/>
              </a:ext>
            </a:extLst>
          </p:cNvPr>
          <p:cNvSpPr txBox="1"/>
          <p:nvPr/>
        </p:nvSpPr>
        <p:spPr>
          <a:xfrm>
            <a:off x="1147387" y="1525914"/>
            <a:ext cx="7169029" cy="179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navázat kontakt s rodinou v jejím přirozeném prostředí 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 udržovat síť spolupracujících aktérů (zástupců školských zařízení, obce, pediatrů, sociálních pracovníků, NNO)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nastavit podmínky spolupráce NNO a obce (vymezení působnosti) 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se osvědčuje </a:t>
            </a:r>
            <a:r>
              <a:rPr lang="cs-CZ" sz="15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filialní</a:t>
            </a: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terapie = terapie hrou v prostředí rodiny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obsah 7" descr="Obsah obrázku Grafika, Písmo, logo, grafický design">
            <a:extLst>
              <a:ext uri="{FF2B5EF4-FFF2-40B4-BE49-F238E27FC236}">
                <a16:creationId xmlns:a16="http://schemas.microsoft.com/office/drawing/2014/main" id="{B46E2CCF-8B23-6ABF-C45C-6A2DB57FA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661884"/>
            <a:ext cx="3168352" cy="15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091DE62-7D70-72FA-21E7-9A7F6232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EUROTOPIA.CZ, o.p.s.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obsah 5" descr="Obsah obrázku osoba, Lidská tvář, oblečení, batole&#10;&#10;Popis byl vytvořen automaticky">
            <a:extLst>
              <a:ext uri="{FF2B5EF4-FFF2-40B4-BE49-F238E27FC236}">
                <a16:creationId xmlns:a16="http://schemas.microsoft.com/office/drawing/2014/main" id="{D587A577-D55B-197D-A4B6-37F6B0EAF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3" r="7901" b="3"/>
          <a:stretch/>
        </p:blipFill>
        <p:spPr>
          <a:xfrm>
            <a:off x="4648200" y="1844824"/>
            <a:ext cx="4038600" cy="4525963"/>
          </a:xfrm>
          <a:noFill/>
        </p:spPr>
      </p:pic>
      <p:pic>
        <p:nvPicPr>
          <p:cNvPr id="8" name="Zástupný obsah 7" descr="Obsah obrázku Grafika, Písmo, logo, grafický design&#10;&#10;Popis byl vytvořen automaticky">
            <a:extLst>
              <a:ext uri="{FF2B5EF4-FFF2-40B4-BE49-F238E27FC236}">
                <a16:creationId xmlns:a16="http://schemas.microsoft.com/office/drawing/2014/main" id="{2B0E8290-037E-BFB8-6E40-C822F522CA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93096"/>
            <a:ext cx="3724887" cy="1833067"/>
          </a:xfrm>
        </p:spPr>
      </p:pic>
    </p:spTree>
    <p:extLst>
      <p:ext uri="{BB962C8B-B14F-4D97-AF65-F5344CB8AC3E}">
        <p14:creationId xmlns:p14="http://schemas.microsoft.com/office/powerpoint/2010/main" val="387627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63408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Dominik Ertner</a:t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ARMÁDA SPÁSY</a:t>
            </a: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685800" y="1052735"/>
            <a:ext cx="7772400" cy="511946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pl-PL" sz="1200" b="1" i="0" u="sng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pl-PL" sz="13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l-PL" sz="13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Služby pro osoby bez domova</a:t>
            </a:r>
          </a:p>
          <a:p>
            <a:pPr marL="0" indent="0">
              <a:buNone/>
              <a:defRPr/>
            </a:pP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Terénní práce, Nízkoprahové denní centrum (NDC) , Noclehárna</a:t>
            </a:r>
            <a:r>
              <a:rPr lang="cs-CZ" sz="1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Azylový dům, Sociální byty, Sociální rehabilitace</a:t>
            </a:r>
          </a:p>
          <a:p>
            <a:pPr marL="0" indent="0">
              <a:buNone/>
              <a:defRPr/>
            </a:pPr>
            <a:endParaRPr lang="pl-PL" sz="13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13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Služba následné péče</a:t>
            </a:r>
          </a:p>
          <a:p>
            <a:pPr marL="0" indent="0">
              <a:buNone/>
              <a:defRPr/>
            </a:pP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Služby následné péče nabízejí možnost těm, kteří se rozhodli bojovat se závislostmi na alkoholu a </a:t>
            </a:r>
            <a:r>
              <a:rPr lang="cs-CZ" sz="13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gamblingu</a:t>
            </a: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potřebují podporu na cestě k trvalé abstinenci</a:t>
            </a:r>
          </a:p>
          <a:p>
            <a:pPr marL="0" indent="0">
              <a:buNone/>
              <a:defRPr/>
            </a:pPr>
            <a:endParaRPr lang="cs-CZ" sz="13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1300" b="1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Nízkoprahová zařízení pro děti a mládež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Nízkoprahová zařízení pro děti a mládež poskytují ambulantní, popřípadě terénní služby dětem ve věku od 6 do 26 let ohroženým společensky nežádoucími jevy. 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300" b="1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3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Sociálně aktivizační služby  (</a:t>
            </a: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SAS) </a:t>
            </a: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rodiny s dětmi jsou terénní, popřípadě ambulantní služby poskytované rodině s dítětem, u kterého je jeho vývoj ohrožen v důsledku dopadů dlouhodobě krizové sociální situace, kterou rodiče nedokáží sami bez pomoci překonat, a u kterého existují další rizika ohrožení jeho vývoje.</a:t>
            </a:r>
            <a:endParaRPr lang="cs-CZ" sz="1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  <p:pic>
        <p:nvPicPr>
          <p:cNvPr id="3" name="Obrázek 2" descr="Obsah obrázku logo, červená, symbol&#10;&#10;Popis byl vytvořen automaticky">
            <a:extLst>
              <a:ext uri="{FF2B5EF4-FFF2-40B4-BE49-F238E27FC236}">
                <a16:creationId xmlns:a16="http://schemas.microsoft.com/office/drawing/2014/main" id="{20090AC0-DB31-7AB6-2956-043070FED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1305107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63408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 když nás klient odmítne, vracíme se a nabízíme pomoc opakovaně.“</a:t>
            </a: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798742" y="1268759"/>
            <a:ext cx="7772400" cy="5314603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se nám osvědčilo: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implementace principů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housing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(bydlení je lidské právo, možnost volby a kontroly pro uživatele služeb, oddělení podpory a bydlení;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terénní práce, asertivní sociální práce, case management a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multidisciplinarita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(terapeut, právník, dluhový poradce, IPS specialista apod.);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zaměření na zotavení (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recovery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přístup);</a:t>
            </a:r>
          </a:p>
          <a:p>
            <a:pPr>
              <a:lnSpc>
                <a:spcPct val="105000"/>
              </a:lnSpc>
            </a:pP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Harm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reduction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aktivní zapojení bez donucení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individuální plánování individuální flexibilní podpora na tak dlouho, jak je třeba</a:t>
            </a:r>
            <a:endParaRPr lang="cs-CZ" sz="1800" u="sng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co se snažíme: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být sexy službou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posilovat kompetence klienta (nejedná se o klientovi bez něj apod.) a snižovat jeho závislost na službě;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neupřednostňovat zakázku rodiče před zakázkou dítěte;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více podporovat, méně kontrolovat</a:t>
            </a: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se neosvědčilo: </a:t>
            </a:r>
          </a:p>
          <a:p>
            <a:pPr>
              <a:lnSpc>
                <a:spcPct val="105000"/>
              </a:lnSpc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ambulantní podpora; totální odpovědnost na klientech; poskytování pouze poradenství; zaměření pouze na rodiče; homogenní týmy skládající se pouze ze sociálních pracovníků</a:t>
            </a: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Aft>
                <a:spcPts val="800"/>
              </a:spcAft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neumíme: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předcházet častému rušení schůzek nebo nedocházení na schůzky a nechat projít klienta katarzí a krizí</a:t>
            </a: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3D968AD2-F1FD-32C5-BB5A-A6B1535E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											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ARMÁDA SPÁSY</a:t>
            </a:r>
            <a:r>
              <a:rPr lang="cs-CZ" dirty="0"/>
              <a:t>							</a:t>
            </a:r>
          </a:p>
        </p:txBody>
      </p:sp>
      <p:sp>
        <p:nvSpPr>
          <p:cNvPr id="4102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  <p:pic>
        <p:nvPicPr>
          <p:cNvPr id="5" name="Zástupný obsah 4" descr="Obsah obrázku černobílá, interiér, Lidská tvář, zeď">
            <a:extLst>
              <a:ext uri="{FF2B5EF4-FFF2-40B4-BE49-F238E27FC236}">
                <a16:creationId xmlns:a16="http://schemas.microsoft.com/office/drawing/2014/main" id="{32464E3F-ED1C-D4CF-843A-55128F9B1E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93454"/>
            <a:ext cx="5554960" cy="3566023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C80DC24-9A01-1B81-B12B-1B3CE2C1E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183050"/>
            <a:ext cx="44100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5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63408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Lenka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Kurová</a:t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MŠ Začít spolu Broumov</a:t>
            </a: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784828" y="1124744"/>
            <a:ext cx="7772400" cy="5254212"/>
          </a:xfrm>
        </p:spPr>
        <p:txBody>
          <a:bodyPr rtlCol="0">
            <a:normAutofit fontScale="6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cs-CZ" sz="2000" kern="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Co je naše poslání: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Předcházet sociálnímu vyloučení rodin s dětmi;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Snižovat míru sociálního vyloučení rodin s dětmi prostřednictvím kvalitní a profesionální spolupráce pracovníka s rodinou;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Realizace volnočasových aktivit;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Poskytovat pomoc, podporu a bezpečný prostor mladým lidem z Broumova a okolí, kteří tráví svůj volný čas neorganizovaně a tím přispět k jejich začlenění do společnosti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2000" b="1" kern="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Sociálně aktivizační služby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Posláním sociálně aktivizační služby je podpora rodin s dětmi, které nejsou schopny vlivem nepříznivé sociální situace řešit krizové, tíživé a náročné situace ve svém životě. Pomáháme rodičům tuto situaci překonat tak, aby byli schopni dětem zajistit potřebnou péči a výchovu v domácím prostředí. Podpora je směřována na celou rodinu, a to na základě jejich individuálních a sociálních potřeb a možností.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2000" b="1" kern="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Pěstounská péče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Jedná se o službu, která je ku pomoci pečujícím osobám a jim svěřeným dětem. Pomoc k svépomoci. Podpora těmto rodinám probíhá formou intervencí, doprovázení, poradenství, vzdělávání a odlehčování v podobě zajištění a realizace pobytových akcí pro děti i pečující osoby. Poskytuje komplexní zázemí a všeobecnou podporu pro pěstounské rodiny tak, jak jsou definované zákonem o sociálně-právní ochraně dětí.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2000" kern="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Mateřská škola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Mateřská škola – Začít spolu Broumov podporuje včasnou docházku dětí ze sociokulturně znevýhodněného prostředí (vyloučené lokality). MŠ - Začít spolu byla zřízena na základě poptávky rodičů dětí, kteří doposavad navštěvovali přípravnou třídu Začít spolu. Tato poptávka nás motivovala k tomu, abychom zřídili školku, která umožní i mladším dětem nástup ke vzdělávání.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066EEC0-50BE-4E16-96AB-5E1B78C657F8}"/>
              </a:ext>
            </a:extLst>
          </p:cNvPr>
          <p:cNvSpPr/>
          <p:nvPr/>
        </p:nvSpPr>
        <p:spPr>
          <a:xfrm>
            <a:off x="1044228" y="1326391"/>
            <a:ext cx="7425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Písmo, text, Grafika, logo">
            <a:extLst>
              <a:ext uri="{FF2B5EF4-FFF2-40B4-BE49-F238E27FC236}">
                <a16:creationId xmlns:a16="http://schemas.microsoft.com/office/drawing/2014/main" id="{86CE3E37-9510-0EE5-D159-11161D701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47" y="147573"/>
            <a:ext cx="2455153" cy="8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634082"/>
          </a:xfrm>
        </p:spPr>
        <p:txBody>
          <a:bodyPr rtlCol="0">
            <a:normAutofit fontScale="90000"/>
          </a:bodyPr>
          <a:lstStyle/>
          <a:p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18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Všechno jde, když se chce.“</a:t>
            </a:r>
            <a:b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685800" y="908719"/>
            <a:ext cx="7772400" cy="5263481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cs-CZ" sz="18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5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jsme v roce 1997 začínali a jaké máme výsledky (individuální přístup, dlouhodobá práce s cca 30 rodinami; dnes již 2. generace dětí, díky získání pocitu </a:t>
            </a:r>
            <a:r>
              <a:rPr lang="cs-CZ" sz="15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sebehodnoty</a:t>
            </a: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odbourání studu za romství jsou schopné absolvovat docházku do běžných MŠ, ZŠ)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vytvářet bezpečné prostředí = jak přistupovat k rodičům (ochota věnovat čas, otevřená komunikace, neformální a komunitní přístup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pomáháme – provázanost MŠ a komunitního centra, terénní služby (SAS) – ochota věnovat čas problémům každé rodiny, pomoc při řešení problémů, opakovaně, „neřešíme problémy, ale konkrétní situaci“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1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motivujeme rodiče ke spolupráci (společné akce pro rodiče s dětmi, aby i rodič zažil/viděl úspěch svého dítěte, upevňování smyslu vzdělávání – úspěch dítěte = úspěch rodiče)</a:t>
            </a:r>
            <a:endParaRPr lang="cs-CZ" sz="15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  <p:pic>
        <p:nvPicPr>
          <p:cNvPr id="2" name="Obrázek 1" descr="Obsah obrázku Písmo, text, Grafika, logo">
            <a:extLst>
              <a:ext uri="{FF2B5EF4-FFF2-40B4-BE49-F238E27FC236}">
                <a16:creationId xmlns:a16="http://schemas.microsoft.com/office/drawing/2014/main" id="{546C4AA7-CCAF-4FF5-3CD2-DCB844F68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27" y="959402"/>
            <a:ext cx="2381626" cy="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C8808D1E-6E21-7741-0CDB-B006DBA0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cs-CZ" sz="27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27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7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MŠ Začít spolu Broumov</a:t>
            </a:r>
            <a:b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4102" name="Zástupný symbol pro obsah 2"/>
          <p:cNvSpPr>
            <a:spLocks noGrp="1"/>
          </p:cNvSpPr>
          <p:nvPr>
            <p:ph sz="half" idx="1"/>
          </p:nvPr>
        </p:nvSpPr>
        <p:spPr>
          <a:xfrm>
            <a:off x="1204409" y="1732617"/>
            <a:ext cx="4038600" cy="4525963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  <p:pic>
        <p:nvPicPr>
          <p:cNvPr id="5" name="Zástupný obsah 4" descr="Obsah obrázku Dětské kresby, oblečení, interiér, Učení se">
            <a:extLst>
              <a:ext uri="{FF2B5EF4-FFF2-40B4-BE49-F238E27FC236}">
                <a16:creationId xmlns:a16="http://schemas.microsoft.com/office/drawing/2014/main" id="{CE1B9579-5AE4-605C-AF4B-77D30F289A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74" y="1104605"/>
            <a:ext cx="2037001" cy="4525963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066EEC0-50BE-4E16-96AB-5E1B78C657F8}"/>
              </a:ext>
            </a:extLst>
          </p:cNvPr>
          <p:cNvSpPr/>
          <p:nvPr/>
        </p:nvSpPr>
        <p:spPr>
          <a:xfrm>
            <a:off x="1091790" y="980728"/>
            <a:ext cx="7467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 descr="Obsah obrázku oblečení, osoba, interiér, boty&#10;&#10;Popis byl vytvořen automaticky">
            <a:extLst>
              <a:ext uri="{FF2B5EF4-FFF2-40B4-BE49-F238E27FC236}">
                <a16:creationId xmlns:a16="http://schemas.microsoft.com/office/drawing/2014/main" id="{CDDB9AFB-29F6-3248-296C-25349D3EA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81" y="1104604"/>
            <a:ext cx="3394473" cy="4525963"/>
          </a:xfrm>
          <a:prstGeom prst="rect">
            <a:avLst/>
          </a:prstGeom>
        </p:spPr>
      </p:pic>
      <p:pic>
        <p:nvPicPr>
          <p:cNvPr id="12" name="Obrázek 11" descr="Obsah obrázku Písmo, text, Grafika, logo">
            <a:extLst>
              <a:ext uri="{FF2B5EF4-FFF2-40B4-BE49-F238E27FC236}">
                <a16:creationId xmlns:a16="http://schemas.microsoft.com/office/drawing/2014/main" id="{76BF1DD4-888E-B4CE-E607-B7485EBFE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18" y="5678508"/>
            <a:ext cx="2791215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63408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dobré praxe</a:t>
            </a: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685800" y="1124743"/>
            <a:ext cx="7772400" cy="504745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Multidisciplinarita</a:t>
            </a: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(budování sítě kontaktů)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Case management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Aktivní práce v terénu</a:t>
            </a:r>
          </a:p>
          <a:p>
            <a:pPr>
              <a:defRPr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sertivní sociální práce (opakovaná nabídka pomoci)</a:t>
            </a:r>
          </a:p>
          <a:p>
            <a:pPr>
              <a:defRPr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Vytváření bezpečného prostředí (respektující přístup)</a:t>
            </a:r>
          </a:p>
          <a:p>
            <a:pPr>
              <a:defRPr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Důsledně zjišťovat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zakázku dítěte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  <p:pic>
        <p:nvPicPr>
          <p:cNvPr id="7" name="Obrázek 6" descr="Děti běžící do šilinku">
            <a:extLst>
              <a:ext uri="{FF2B5EF4-FFF2-40B4-BE49-F238E27FC236}">
                <a16:creationId xmlns:a16="http://schemas.microsoft.com/office/drawing/2014/main" id="{1B59F3BE-C8B9-F0F5-C871-272618C2E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20" y="3786259"/>
            <a:ext cx="4211960" cy="28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endParaRPr lang="cs-CZ" altLang="cs-CZ" sz="40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cs-CZ" altLang="cs-CZ" sz="4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Děkujeme za pozornost</a:t>
            </a:r>
          </a:p>
          <a:p>
            <a:pPr marL="0" indent="0" algn="ctr" eaLnBrk="1" hangingPunct="1">
              <a:buFontTx/>
              <a:buNone/>
            </a:pP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sociální integrace MPSV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 eaLnBrk="1" hangingPunct="1">
              <a:buFontTx/>
              <a:buNone/>
            </a:pP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 eaLnBrk="1" hangingPunct="1">
              <a:buFontTx/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integrace@mpsv.cz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950 192 829</a:t>
            </a:r>
          </a:p>
          <a:p>
            <a:pPr marL="0" indent="0" algn="ctr" eaLnBrk="1" hangingPunct="1">
              <a:buFontTx/>
              <a:buNone/>
            </a:pPr>
            <a:endParaRPr lang="cs-CZ" altLang="cs-CZ" sz="40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27651" name="Picture 5" descr="C:\BARA\MPSV-manualall\pptsablona\pru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2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744A8-B9F0-4959-8FB7-CD7985939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624" y="620688"/>
            <a:ext cx="7056784" cy="2461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ze série workshopů pro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sociální pracovníky obcí a krajů zaměřen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sdílení dobré praxe v naplňování opatření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 sociálního začleňování 2021–2030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BARA\MPSV-manualall\pptsablona\pruh.jpg">
            <a:extLst>
              <a:ext uri="{FF2B5EF4-FFF2-40B4-BE49-F238E27FC236}">
                <a16:creationId xmlns:a16="http://schemas.microsoft.com/office/drawing/2014/main" id="{13314BFB-26A6-458D-8F2F-EDAFC8D0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Zástupný obsah 17" descr="Osoba, která prezentují">
            <a:extLst>
              <a:ext uri="{FF2B5EF4-FFF2-40B4-BE49-F238E27FC236}">
                <a16:creationId xmlns:a16="http://schemas.microsoft.com/office/drawing/2014/main" id="{8DAAD5C4-F7D5-68E2-A6B9-19537B6CD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5" y="3095785"/>
            <a:ext cx="5111750" cy="3409385"/>
          </a:xfrm>
        </p:spPr>
      </p:pic>
    </p:spTree>
    <p:extLst>
      <p:ext uri="{BB962C8B-B14F-4D97-AF65-F5344CB8AC3E}">
        <p14:creationId xmlns:p14="http://schemas.microsoft.com/office/powerpoint/2010/main" val="119943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17BD2-C253-4187-BD53-94A6BA33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60" y="337791"/>
            <a:ext cx="8229600" cy="7869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744A8-B9F0-4959-8FB7-CD798593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49634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Bc. Dominik Ertner- 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 sociálních služeb Armáda spásy (Praha)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Téma: rodina na ulici pohledem terénního pracovníka</a:t>
            </a:r>
          </a:p>
          <a:p>
            <a:pPr marL="0" indent="0">
              <a:buNone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Lenka </a:t>
            </a:r>
            <a:r>
              <a:rPr lang="cs-CZ" sz="1800" b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Kurová</a:t>
            </a:r>
            <a:r>
              <a:rPr lang="cs-CZ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ředitelka spolku Začít spolu – MŠ Začít spolu (Broumov)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Téma: podpora včasné docházky dětí ze sociokulturně znevýhodněného prostředí do předškolního vzdělávání</a:t>
            </a:r>
          </a:p>
          <a:p>
            <a:pPr marL="0" indent="0">
              <a:buNone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Petra Večerková- 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rodinná terapeutka a ředitelka organizace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Eurotopia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(Opava)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éma: podpůrné aktivity pro rodiny s dětmi do 6 let věku, které pocházejí ze sociálně znevýhodněného nebo kulturně odlišného prostředí</a:t>
            </a:r>
          </a:p>
          <a:p>
            <a:pPr marL="0" indent="0">
              <a:buNone/>
            </a:pP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BARA\MPSV-manualall\pptsablona\pruh.jpg">
            <a:extLst>
              <a:ext uri="{FF2B5EF4-FFF2-40B4-BE49-F238E27FC236}">
                <a16:creationId xmlns:a16="http://schemas.microsoft.com/office/drawing/2014/main" id="{13314BFB-26A6-458D-8F2F-EDAFC8D0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83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BARA\MPSV-manualall\pptsablona\pruh.jpg">
            <a:extLst>
              <a:ext uri="{FF2B5EF4-FFF2-40B4-BE49-F238E27FC236}">
                <a16:creationId xmlns:a16="http://schemas.microsoft.com/office/drawing/2014/main" id="{373B4E19-E616-98BD-D8F4-E633C086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25D0D91-9825-51F4-AF3A-A9993CB5194B}"/>
              </a:ext>
            </a:extLst>
          </p:cNvPr>
          <p:cNvSpPr txBox="1"/>
          <p:nvPr/>
        </p:nvSpPr>
        <p:spPr>
          <a:xfrm>
            <a:off x="1331640" y="2924944"/>
            <a:ext cx="727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Ignorování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neřešení problémů občanů vede k rozevírání nůžek,  prohlubování sociální nerovnosti a k sociálnímu vyloučení, které klade výrazně vyšší finanční a personální nároky na řešení.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19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850106"/>
          </a:xfrm>
        </p:spPr>
        <p:txBody>
          <a:bodyPr rtlCol="0">
            <a:normAutofit fontScale="90000"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Čím se vyznačuje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která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NEVYTVÁŘÍ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PODMÍNKY pro spolupráci s poskytovateli sociálních služeb</a:t>
            </a: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975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odmítá se podílet na řešení sociální situace svých občanů („Nepleteme se lidem do soukromí, každý si má pomoct sám.“)  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nastavení sítě služeb nereaguje na skutečnou situaci (argumentuje tím, že pokud bude vytvářet/ rozšiřovat služby, bude přitahovat problémové skupiny občanů odjinud)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 rozvoje služeb je jen na papíře, nerealizuje se (snižuje rozpočet, klade NNO administrativní a ekonomické překážky, takže se služba stává </a:t>
            </a:r>
            <a:r>
              <a:rPr lang="cs-CZ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neufinancovatelnou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v obci končí)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nepřikládá tématu důležitost (např. nemá samostatný školský odbor) 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selektuje pomoc a upřednostňuje určité skupiny obyvatel (např. matky samoživitelky a seniory), jiné naopak odmítá (drogově závislé, romské rodiny)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upřednostňuje restriktivní opatření před prevencí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Jenom žena">
            <a:extLst>
              <a:ext uri="{FF2B5EF4-FFF2-40B4-BE49-F238E27FC236}">
                <a16:creationId xmlns:a16="http://schemas.microsoft.com/office/drawing/2014/main" id="{4AED3960-2DA6-A0C1-9D8C-F3CF22276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b="8430"/>
          <a:stretch/>
        </p:blipFill>
        <p:spPr>
          <a:xfrm>
            <a:off x="462372" y="1268760"/>
            <a:ext cx="8219256" cy="4497364"/>
          </a:xfrm>
          <a:noFill/>
        </p:spPr>
      </p:pic>
    </p:spTree>
    <p:extLst>
      <p:ext uri="{BB962C8B-B14F-4D97-AF65-F5344CB8AC3E}">
        <p14:creationId xmlns:p14="http://schemas.microsoft.com/office/powerpoint/2010/main" val="49024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Nadpis 1"/>
          <p:cNvSpPr>
            <a:spLocks noGrp="1"/>
          </p:cNvSpPr>
          <p:nvPr>
            <p:ph type="title"/>
          </p:nvPr>
        </p:nvSpPr>
        <p:spPr>
          <a:xfrm>
            <a:off x="895734" y="404665"/>
            <a:ext cx="785971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Čím se vyznačuje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VSTŘÍCNÁ KE SPOLUPRÁCI s poskytovateli sociálních služeb</a:t>
            </a:r>
          </a:p>
        </p:txBody>
      </p:sp>
      <p:sp>
        <p:nvSpPr>
          <p:cNvPr id="8197" name="Zástupný symbol pro obsah 2"/>
          <p:cNvSpPr>
            <a:spLocks noGrp="1"/>
          </p:cNvSpPr>
          <p:nvPr>
            <p:ph idx="1"/>
          </p:nvPr>
        </p:nvSpPr>
        <p:spPr>
          <a:xfrm>
            <a:off x="1117984" y="1412775"/>
            <a:ext cx="741521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informované vedení obce, které se zajímá o problémy svých občanů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otevřeně komunikuje (dokáže přiznat problém)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hledá řešení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buduje síť osobních kontaktů (pružné a efektivní řešení problémových situací, včasná intervence a poskytnutí podpory) 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uvědomuje si přínosy spolupráce s poskytovateli (dobrá znalost terénu díky přímé práci v něm)</a:t>
            </a:r>
          </a:p>
          <a:p>
            <a:r>
              <a:rPr lang="cs-CZ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dbá na reciprocitu, např. finanční i hmotná podpora NNO (snížení nájemného) – zajištění širší nabídky služeb, pokud nemá obec finanční, personální kapacity nebo čelí horší časové a místní dostupnosti apod.)</a:t>
            </a:r>
          </a:p>
          <a:p>
            <a:pPr algn="just"/>
            <a:endParaRPr lang="cs-CZ" sz="1800" kern="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3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Tři ženy nasbírané kolem notebooku">
            <a:extLst>
              <a:ext uri="{FF2B5EF4-FFF2-40B4-BE49-F238E27FC236}">
                <a16:creationId xmlns:a16="http://schemas.microsoft.com/office/drawing/2014/main" id="{77D95B68-92A6-3E90-ADE8-83C0BB18E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36" y="1052737"/>
            <a:ext cx="7629714" cy="5089302"/>
          </a:xfrm>
        </p:spPr>
      </p:pic>
      <p:pic>
        <p:nvPicPr>
          <p:cNvPr id="4100" name="Picture 5" descr="C:\BARA\MPSV-manualall\pptsablona\pru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49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BARA\MPSV-manualall\pptsablona\pr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Nadpis 1"/>
          <p:cNvSpPr>
            <a:spLocks noGrp="1"/>
          </p:cNvSpPr>
          <p:nvPr>
            <p:ph type="title"/>
          </p:nvPr>
        </p:nvSpPr>
        <p:spPr>
          <a:xfrm>
            <a:off x="864940" y="299166"/>
            <a:ext cx="7859712" cy="63408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Petra Večerková</a:t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EUROTOPIA.CZ, o.p.s.</a:t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Zástupný symbol pro obsah 2"/>
          <p:cNvSpPr>
            <a:spLocks noGrp="1"/>
          </p:cNvSpPr>
          <p:nvPr>
            <p:ph idx="1"/>
          </p:nvPr>
        </p:nvSpPr>
        <p:spPr>
          <a:xfrm>
            <a:off x="685800" y="1190565"/>
            <a:ext cx="7772400" cy="4981636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EUROTOPIA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3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roku 2000:</a:t>
            </a:r>
            <a:endParaRPr lang="cs-CZ" sz="13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pomáháme lidem překonávat těžká období.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nabízíme sociální, právní, terapeutickou, psychologickou a mediační podporu, nízkoprahové a preventivní aktivity.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poskytujeme komplexní služby a bezpečné místo pro řešení náročných životních situací.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pracujeme v celém kontextu krizových situací. Sociální pracovník rodinu zná, s rodinou má navázanou spolupráci a je schopen s rodinou řešit široké spektrum problémů včetně výchovných a vzdělávacích, nabízí rodině poradenství a provází ji. Pedagog se cíleně věnuje rozvoji kompetencí u dětí. Poskytuje dětem potřebnou podporu zaměřenou na všestranný a zdravý rozvoj v oblastech: školní připravenost, schopnost řešení problémů a kreativní myšlení, zdraví a tělesná kondice, regulace emocí a zvládání stresu, apod.</a:t>
            </a:r>
          </a:p>
          <a:p>
            <a:pPr algn="l"/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Máme 5 poboček v Moravskoslezském a Olomouckém kraji. Naše zázemí máme </a:t>
            </a:r>
            <a:r>
              <a:rPr lang="cs-CZ" sz="13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 Opavě, Krnově, Bruntále, Rýmařově a Jeseníku.</a:t>
            </a:r>
            <a:endParaRPr lang="cs-CZ" sz="13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3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Nabízíme: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Podporu pěstounským rodinám </a:t>
            </a:r>
            <a:endParaRPr lang="cs-CZ" sz="130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Programy pro děti a mládež, dospělé, rodiny, společnost i školy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Sociální služby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3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300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odinám nabízíme vzájemně provázané aktivity, které podporují rodinu již od období očekávání narození dítěte, přes období předškolní přípravy, až po jeho nástup na základní školu.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>
              <a:latin typeface="Arial" charset="0"/>
              <a:cs typeface="Arial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786A7B9-01B0-489D-86D0-6C5B456BCED0}"/>
              </a:ext>
            </a:extLst>
          </p:cNvPr>
          <p:cNvSpPr/>
          <p:nvPr/>
        </p:nvSpPr>
        <p:spPr>
          <a:xfrm>
            <a:off x="1129989" y="1190565"/>
            <a:ext cx="756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obsah 7" descr="Obsah obrázku Grafika, Písmo, logo, grafický design&#10;&#10;Popis byl vytvořen automaticky">
            <a:extLst>
              <a:ext uri="{FF2B5EF4-FFF2-40B4-BE49-F238E27FC236}">
                <a16:creationId xmlns:a16="http://schemas.microsoft.com/office/drawing/2014/main" id="{EDEE4CF8-A5EB-86E0-8948-C69180E79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212996"/>
            <a:ext cx="2580617" cy="12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6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1521</Words>
  <Application>Microsoft Office PowerPoint</Application>
  <PresentationFormat>Předvádění na obrazovce (4:3)</PresentationFormat>
  <Paragraphs>163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Motiv systému Office</vt:lpstr>
      <vt:lpstr>Prezentace aplikace PowerPoint</vt:lpstr>
      <vt:lpstr>Prezentace aplikace PowerPoint</vt:lpstr>
      <vt:lpstr>HOSTÉ</vt:lpstr>
      <vt:lpstr>Prezentace aplikace PowerPoint</vt:lpstr>
      <vt:lpstr>Čím se vyznačuje OBEC, která NEVYTVÁŘÍ PODMÍNKY pro spolupráci s poskytovateli sociálních služeb</vt:lpstr>
      <vt:lpstr>Prezentace aplikace PowerPoint</vt:lpstr>
      <vt:lpstr>Čím se vyznačuje OBEC VSTŘÍCNÁ KE SPOLUPRÁCI s poskytovateli sociálních služeb</vt:lpstr>
      <vt:lpstr>Prezentace aplikace PowerPoint</vt:lpstr>
      <vt:lpstr>  Mgr. Petra Večerková EUROTOPIA.CZ, o.p.s. </vt:lpstr>
      <vt:lpstr> „Vytváříme multilevelovou službu, podporujeme rodinu již před narozením dítěte.“  </vt:lpstr>
      <vt:lpstr>EUROTOPIA.CZ, o.p.s.</vt:lpstr>
      <vt:lpstr>Bc. Dominik Ertner ARMÁDA SPÁSY</vt:lpstr>
      <vt:lpstr>„I když nás klient odmítne, vracíme se a nabízíme pomoc opakovaně.“</vt:lpstr>
      <vt:lpstr>           ARMÁDA SPÁSY       </vt:lpstr>
      <vt:lpstr>Mgr. Lenka Kurová MŠ Začít spolu Broumov</vt:lpstr>
      <vt:lpstr>  „Všechno jde, když se chce.“  </vt:lpstr>
      <vt:lpstr>  MŠ Začít spolu Broumov </vt:lpstr>
      <vt:lpstr>Shrnutí dobré praxe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Valová Kristýna Bc. (MPSV)</dc:creator>
  <cp:lastModifiedBy>MPSV</cp:lastModifiedBy>
  <cp:revision>255</cp:revision>
  <cp:lastPrinted>2023-01-18T08:17:19Z</cp:lastPrinted>
  <dcterms:created xsi:type="dcterms:W3CDTF">2017-05-16T16:02:29Z</dcterms:created>
  <dcterms:modified xsi:type="dcterms:W3CDTF">2025-03-11T14:11:51Z</dcterms:modified>
</cp:coreProperties>
</file>